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8" r:id="rId2"/>
    <p:sldId id="366" r:id="rId3"/>
    <p:sldId id="367" r:id="rId4"/>
    <p:sldId id="368" r:id="rId5"/>
    <p:sldId id="350" r:id="rId6"/>
    <p:sldId id="365" r:id="rId7"/>
    <p:sldId id="374" r:id="rId8"/>
    <p:sldId id="376" r:id="rId9"/>
    <p:sldId id="371" r:id="rId10"/>
    <p:sldId id="369" r:id="rId11"/>
    <p:sldId id="372" r:id="rId12"/>
    <p:sldId id="373" r:id="rId13"/>
    <p:sldId id="370" r:id="rId14"/>
    <p:sldId id="36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1414"/>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896" autoAdjust="0"/>
    <p:restoredTop sz="85000" autoAdjust="0"/>
  </p:normalViewPr>
  <p:slideViewPr>
    <p:cSldViewPr>
      <p:cViewPr varScale="1">
        <p:scale>
          <a:sx n="78" d="100"/>
          <a:sy n="78" d="100"/>
        </p:scale>
        <p:origin x="-954" y="-84"/>
      </p:cViewPr>
      <p:guideLst>
        <p:guide orient="horz" pos="2160"/>
        <p:guide pos="2880"/>
      </p:guideLst>
    </p:cSldViewPr>
  </p:slideViewPr>
  <p:outlineViewPr>
    <p:cViewPr>
      <p:scale>
        <a:sx n="33" d="100"/>
        <a:sy n="33" d="100"/>
      </p:scale>
      <p:origin x="36" y="17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CBB323-F866-4DF9-86A0-3EE9CD67C4D1}" type="datetimeFigureOut">
              <a:rPr lang="en-US" smtClean="0"/>
              <a:pPr/>
              <a:t>1/22/2013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D09EF9-2A5A-4768-A008-307231BECE70}" type="slidenum">
              <a:rPr lang="en-US" smtClean="0"/>
              <a:pPr/>
              <a:t>‹#›</a:t>
            </a:fld>
            <a:endParaRPr lang="en-US" dirty="0"/>
          </a:p>
        </p:txBody>
      </p:sp>
    </p:spTree>
    <p:extLst>
      <p:ext uri="{BB962C8B-B14F-4D97-AF65-F5344CB8AC3E}">
        <p14:creationId xmlns:p14="http://schemas.microsoft.com/office/powerpoint/2010/main" val="305432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began with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formed by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revealed through God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subjected to God</a:t>
            </a:r>
          </a:p>
        </p:txBody>
      </p:sp>
      <p:sp>
        <p:nvSpPr>
          <p:cNvPr id="4" name="Slide Number Placeholder 3"/>
          <p:cNvSpPr>
            <a:spLocks noGrp="1"/>
          </p:cNvSpPr>
          <p:nvPr>
            <p:ph type="sldNum" sz="quarter" idx="10"/>
          </p:nvPr>
        </p:nvSpPr>
        <p:spPr/>
        <p:txBody>
          <a:bodyPr/>
          <a:lstStyle/>
          <a:p>
            <a:fld id="{A8D09EF9-2A5A-4768-A008-307231BECE7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in God,</a:t>
            </a:r>
            <a:r>
              <a:rPr lang="en-US" baseline="0" dirty="0" smtClean="0"/>
              <a:t> not government – Psalm 146:3-4</a:t>
            </a:r>
            <a:endParaRPr lang="en-US" dirty="0" smtClean="0"/>
          </a:p>
        </p:txBody>
      </p:sp>
      <p:sp>
        <p:nvSpPr>
          <p:cNvPr id="4" name="Slide Number Placeholder 3"/>
          <p:cNvSpPr>
            <a:spLocks noGrp="1"/>
          </p:cNvSpPr>
          <p:nvPr>
            <p:ph type="sldNum" sz="quarter" idx="10"/>
          </p:nvPr>
        </p:nvSpPr>
        <p:spPr/>
        <p:txBody>
          <a:bodyPr/>
          <a:lstStyle/>
          <a:p>
            <a:fld id="{A8D09EF9-2A5A-4768-A008-307231BECE7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D09EF9-2A5A-4768-A008-307231BECE70}" type="slidenum">
              <a:rPr lang="en-US" smtClean="0"/>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B6B0B-7B87-4E11-AE25-DD93D12DF63A}" type="datetimeFigureOut">
              <a:rPr lang="en-US" smtClean="0"/>
              <a:pPr/>
              <a:t>1/22/2013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D0874B-F9E4-4D45-8638-CFA9BFD774B9}" type="slidenum">
              <a:rPr lang="en-US" smtClean="0"/>
              <a:pPr/>
              <a:t>‹#›</a:t>
            </a:fld>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B6B0B-7B87-4E11-AE25-DD93D12DF63A}" type="datetimeFigureOut">
              <a:rPr lang="en-US" smtClean="0"/>
              <a:pPr/>
              <a:t>1/22/2013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874B-F9E4-4D45-8638-CFA9BFD774B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9144000"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spc="600" dirty="0" smtClean="0">
                <a:solidFill>
                  <a:schemeClr val="bg1"/>
                </a:solidFill>
                <a:effectLst>
                  <a:glow rad="101600">
                    <a:schemeClr val="accent6">
                      <a:lumMod val="50000"/>
                      <a:alpha val="40000"/>
                    </a:schemeClr>
                  </a:glow>
                </a:effectLst>
                <a:latin typeface="Perpetua Titling MT" pitchFamily="18" charset="0"/>
                <a:ea typeface="Batang" pitchFamily="18" charset="-127"/>
                <a:cs typeface="+mj-cs"/>
              </a:rPr>
              <a:t>This is my father’s world</a:t>
            </a:r>
          </a:p>
        </p:txBody>
      </p:sp>
      <p:sp>
        <p:nvSpPr>
          <p:cNvPr id="5" name="Title 3"/>
          <p:cNvSpPr txBox="1">
            <a:spLocks/>
          </p:cNvSpPr>
          <p:nvPr/>
        </p:nvSpPr>
        <p:spPr>
          <a:xfrm>
            <a:off x="3352800" y="228600"/>
            <a:ext cx="5638800" cy="6477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u="none" strike="noStrike" kern="1200" cap="none" spc="0" normalizeH="0" baseline="0" noProof="0" dirty="0">
              <a:ln>
                <a:noFill/>
              </a:ln>
              <a:solidFill>
                <a:schemeClr val="bg1"/>
              </a:solidFill>
              <a:effectLst>
                <a:glow rad="101600">
                  <a:schemeClr val="tx1">
                    <a:alpha val="40000"/>
                  </a:schemeClr>
                </a:glow>
              </a:effectLst>
              <a:uLnTx/>
              <a:uFillTx/>
              <a:latin typeface="Impact" pitchFamily="34" charset="0"/>
              <a:ea typeface="Batang" pitchFamily="18" charset="-127"/>
              <a:cs typeface="+mj-cs"/>
            </a:endParaRPr>
          </a:p>
        </p:txBody>
      </p:sp>
      <p:sp>
        <p:nvSpPr>
          <p:cNvPr id="2" name="TextBox 1"/>
          <p:cNvSpPr txBox="1"/>
          <p:nvPr/>
        </p:nvSpPr>
        <p:spPr>
          <a:xfrm>
            <a:off x="457200" y="3962400"/>
            <a:ext cx="8382000" cy="2646878"/>
          </a:xfrm>
          <a:prstGeom prst="rect">
            <a:avLst/>
          </a:prstGeom>
          <a:noFill/>
        </p:spPr>
        <p:txBody>
          <a:bodyPr wrap="square" rtlCol="0">
            <a:spAutoFit/>
          </a:bodyPr>
          <a:lstStyle/>
          <a:p>
            <a:pPr algn="ctr"/>
            <a:r>
              <a:rPr lang="en-US" sz="3200" b="1" dirty="0" smtClean="0">
                <a:solidFill>
                  <a:schemeClr val="bg1"/>
                </a:solidFill>
                <a:effectLst>
                  <a:glow rad="101600">
                    <a:schemeClr val="tx1">
                      <a:alpha val="60000"/>
                    </a:schemeClr>
                  </a:glow>
                </a:effectLst>
                <a:latin typeface="Perpetua Titling MT" pitchFamily="18" charset="0"/>
              </a:rPr>
              <a:t>The story of</a:t>
            </a:r>
          </a:p>
          <a:p>
            <a:pPr algn="ctr"/>
            <a:r>
              <a:rPr lang="en-US" sz="6600" b="1" dirty="0" smtClean="0">
                <a:solidFill>
                  <a:schemeClr val="bg1"/>
                </a:solidFill>
                <a:effectLst>
                  <a:glow rad="101600">
                    <a:schemeClr val="tx1">
                      <a:alpha val="60000"/>
                    </a:schemeClr>
                  </a:glow>
                </a:effectLst>
                <a:latin typeface="Perpetua Titling MT" pitchFamily="18" charset="0"/>
              </a:rPr>
              <a:t>Belshazzar</a:t>
            </a:r>
            <a:endParaRPr lang="en-US" sz="6600" b="1" dirty="0" smtClean="0">
              <a:solidFill>
                <a:schemeClr val="bg1"/>
              </a:solidFill>
              <a:effectLst>
                <a:glow rad="101600">
                  <a:schemeClr val="tx1">
                    <a:alpha val="60000"/>
                  </a:schemeClr>
                </a:glow>
              </a:effectLst>
              <a:latin typeface="Perpetua Titling MT" pitchFamily="18" charset="0"/>
            </a:endParaRPr>
          </a:p>
          <a:p>
            <a:pPr algn="ctr"/>
            <a:endParaRPr lang="en-US" sz="3200" b="1" dirty="0">
              <a:solidFill>
                <a:schemeClr val="bg1"/>
              </a:solidFill>
              <a:effectLst>
                <a:glow rad="101600">
                  <a:schemeClr val="tx1">
                    <a:alpha val="60000"/>
                  </a:schemeClr>
                </a:glow>
              </a:effectLst>
            </a:endParaRPr>
          </a:p>
          <a:p>
            <a:pPr algn="ctr"/>
            <a:r>
              <a:rPr lang="en-US" sz="3600" b="1" i="1" dirty="0" smtClean="0">
                <a:solidFill>
                  <a:schemeClr val="bg1"/>
                </a:solidFill>
                <a:effectLst>
                  <a:glow rad="101600">
                    <a:schemeClr val="tx1">
                      <a:alpha val="60000"/>
                    </a:schemeClr>
                  </a:glow>
                </a:effectLst>
                <a:latin typeface="Arial Narrow" pitchFamily="34" charset="0"/>
              </a:rPr>
              <a:t>How </a:t>
            </a:r>
            <a:r>
              <a:rPr lang="en-US" sz="3600" b="1" i="1" dirty="0" smtClean="0">
                <a:solidFill>
                  <a:schemeClr val="bg1"/>
                </a:solidFill>
                <a:effectLst>
                  <a:glow rad="101600">
                    <a:schemeClr val="tx1">
                      <a:alpha val="60000"/>
                    </a:schemeClr>
                  </a:glow>
                </a:effectLst>
                <a:latin typeface="Arial Narrow" pitchFamily="34" charset="0"/>
              </a:rPr>
              <a:t>human kingdoms rise and fall</a:t>
            </a:r>
            <a:endParaRPr lang="en-US" sz="3600" b="1" i="1" dirty="0">
              <a:solidFill>
                <a:schemeClr val="bg1"/>
              </a:solidFill>
              <a:effectLst>
                <a:glow rad="101600">
                  <a:schemeClr val="tx1">
                    <a:alpha val="60000"/>
                  </a:schemeClr>
                </a:glow>
              </a:effectLst>
              <a:latin typeface="Arial Narrow"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4550664"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From </a:t>
            </a:r>
            <a:r>
              <a:rPr lang="en-US" sz="4800" i="1" dirty="0" smtClean="0">
                <a:solidFill>
                  <a:schemeClr val="bg1"/>
                </a:solidFill>
                <a:effectLst>
                  <a:glow rad="139700">
                    <a:schemeClr val="tx1">
                      <a:alpha val="40000"/>
                    </a:schemeClr>
                  </a:glow>
                </a:effectLst>
                <a:latin typeface="Haettenschweiler" pitchFamily="34" charset="0"/>
                <a:cs typeface="Narkisim" pitchFamily="34" charset="-79"/>
              </a:rPr>
              <a:t>mina,</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 50 shekels</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Derived from verb, “to number”</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God is the one who determines which kingdoms survive and which do not</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pic>
        <p:nvPicPr>
          <p:cNvPr id="1026" name="Picture 2" descr="http://www.whitestones.org/inapost3/w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52400"/>
            <a:ext cx="4873625" cy="27510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txBox="1">
            <a:spLocks/>
          </p:cNvSpPr>
          <p:nvPr/>
        </p:nvSpPr>
        <p:spPr>
          <a:xfrm>
            <a:off x="4419600" y="381000"/>
            <a:ext cx="3020568" cy="1371600"/>
          </a:xfrm>
          <a:prstGeom prst="rect">
            <a:avLst/>
          </a:prstGeom>
          <a:noFill/>
        </p:spPr>
        <p:txBody>
          <a:bodyPr vert="horz" lIns="91440" tIns="45720" rIns="91440" bIns="45720" rtlCol="0" anchor="ctr">
            <a:noAutofit/>
          </a:bodyPr>
          <a:lstStyle/>
          <a:p>
            <a:pPr lvl="0">
              <a:spcBef>
                <a:spcPct val="0"/>
              </a:spcBef>
              <a:defRPr/>
            </a:pPr>
            <a:r>
              <a:rPr kumimoji="0" lang="en-US" sz="6000" strike="noStrike" kern="1200" cap="none" spc="0" normalizeH="0" baseline="0" dirty="0" err="1" smtClean="0">
                <a:ln>
                  <a:noFill/>
                </a:ln>
                <a:solidFill>
                  <a:schemeClr val="bg1"/>
                </a:solidFill>
                <a:effectLst>
                  <a:glow rad="101600">
                    <a:schemeClr val="tx1">
                      <a:alpha val="40000"/>
                    </a:schemeClr>
                  </a:glow>
                </a:effectLst>
                <a:uLnTx/>
                <a:uFillTx/>
                <a:latin typeface="Lucida Blackletter" pitchFamily="2" charset="0"/>
                <a:ea typeface="+mj-ea"/>
                <a:cs typeface="+mj-cs"/>
              </a:rPr>
              <a:t>Mene</a:t>
            </a:r>
            <a:endParaRPr kumimoji="0" lang="en-US" sz="7200" strike="noStrike" kern="1200" cap="none" spc="0" normalizeH="0" baseline="0" noProof="0" dirty="0">
              <a:ln>
                <a:noFill/>
              </a:ln>
              <a:solidFill>
                <a:schemeClr val="bg1"/>
              </a:solidFill>
              <a:effectLst>
                <a:glow rad="101600">
                  <a:schemeClr val="tx1">
                    <a:alpha val="40000"/>
                  </a:schemeClr>
                </a:glow>
              </a:effectLst>
              <a:uLnTx/>
              <a:uFillTx/>
              <a:latin typeface="Lucida Blackletter" pitchFamily="2" charset="0"/>
              <a:ea typeface="+mj-ea"/>
              <a:cs typeface="+mj-cs"/>
            </a:endParaRPr>
          </a:p>
        </p:txBody>
      </p:sp>
      <p:sp>
        <p:nvSpPr>
          <p:cNvPr id="2" name="TextBox 1"/>
          <p:cNvSpPr txBox="1"/>
          <p:nvPr/>
        </p:nvSpPr>
        <p:spPr>
          <a:xfrm>
            <a:off x="4457699" y="2971799"/>
            <a:ext cx="4340225" cy="3477875"/>
          </a:xfrm>
          <a:prstGeom prst="rect">
            <a:avLst/>
          </a:prstGeom>
          <a:noFill/>
        </p:spPr>
        <p:txBody>
          <a:bodyPr wrap="square" rtlCol="0">
            <a:spAutoFit/>
          </a:bodyPr>
          <a:lstStyle/>
          <a:p>
            <a:pPr algn="ctr"/>
            <a:r>
              <a:rPr lang="en-US" sz="4400" dirty="0" smtClean="0">
                <a:solidFill>
                  <a:schemeClr val="bg1"/>
                </a:solidFill>
                <a:latin typeface="Lucida Blackletter" pitchFamily="2" charset="0"/>
              </a:rPr>
              <a:t>God has numbered your kingdom, and put an end to it.</a:t>
            </a:r>
          </a:p>
          <a:p>
            <a:pPr algn="r"/>
            <a:r>
              <a:rPr lang="en-US" sz="4400" dirty="0" smtClean="0">
                <a:solidFill>
                  <a:schemeClr val="bg1"/>
                </a:solidFill>
                <a:latin typeface="Lucida Blackletter" pitchFamily="2" charset="0"/>
              </a:rPr>
              <a:t> (</a:t>
            </a:r>
            <a:r>
              <a:rPr lang="en-US" sz="4400" dirty="0">
                <a:solidFill>
                  <a:schemeClr val="bg1"/>
                </a:solidFill>
                <a:latin typeface="Lucida Blackletter" pitchFamily="2" charset="0"/>
              </a:rPr>
              <a:t>D</a:t>
            </a:r>
            <a:r>
              <a:rPr lang="en-US" sz="4400" dirty="0" smtClean="0">
                <a:solidFill>
                  <a:schemeClr val="bg1"/>
                </a:solidFill>
                <a:latin typeface="Lucida Blackletter" pitchFamily="2" charset="0"/>
              </a:rPr>
              <a:t>aniel 5:26)</a:t>
            </a:r>
            <a:endParaRPr lang="en-US" sz="4400" dirty="0">
              <a:solidFill>
                <a:schemeClr val="bg1"/>
              </a:solidFill>
              <a:latin typeface="Lucida Blackletter" pitchFamily="2" charset="0"/>
            </a:endParaRPr>
          </a:p>
        </p:txBody>
      </p:sp>
    </p:spTree>
    <p:extLst>
      <p:ext uri="{BB962C8B-B14F-4D97-AF65-F5344CB8AC3E}">
        <p14:creationId xmlns:p14="http://schemas.microsoft.com/office/powerpoint/2010/main" val="25304489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4550664"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From </a:t>
            </a:r>
            <a:r>
              <a:rPr lang="en-US" sz="4800" i="1" dirty="0" smtClean="0">
                <a:solidFill>
                  <a:schemeClr val="bg1"/>
                </a:solidFill>
                <a:effectLst>
                  <a:glow rad="139700">
                    <a:schemeClr val="tx1">
                      <a:alpha val="40000"/>
                    </a:schemeClr>
                  </a:glow>
                </a:effectLst>
                <a:latin typeface="Haettenschweiler" pitchFamily="34" charset="0"/>
                <a:cs typeface="Narkisim" pitchFamily="34" charset="-79"/>
              </a:rPr>
              <a:t>shekel,</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 the standard coin</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Derived from verb, “to weigh”</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God has specific expectations of rulers and governments</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pic>
        <p:nvPicPr>
          <p:cNvPr id="1026" name="Picture 2" descr="http://www.whitestones.org/inapost3/w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52400"/>
            <a:ext cx="4873625" cy="27510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txBox="1">
            <a:spLocks/>
          </p:cNvSpPr>
          <p:nvPr/>
        </p:nvSpPr>
        <p:spPr>
          <a:xfrm>
            <a:off x="4419600" y="381000"/>
            <a:ext cx="4495800" cy="1371600"/>
          </a:xfrm>
          <a:prstGeom prst="rect">
            <a:avLst/>
          </a:prstGeom>
          <a:noFill/>
        </p:spPr>
        <p:txBody>
          <a:bodyPr vert="horz" lIns="91440" tIns="45720" rIns="91440" bIns="45720" rtlCol="0" anchor="ctr">
            <a:noAutofit/>
          </a:bodyPr>
          <a:lstStyle/>
          <a:p>
            <a:pPr lvl="0">
              <a:spcBef>
                <a:spcPct val="0"/>
              </a:spcBef>
              <a:defRPr/>
            </a:pPr>
            <a:r>
              <a:rPr lang="en-US" sz="6000" dirty="0" err="1" smtClean="0">
                <a:solidFill>
                  <a:schemeClr val="bg1"/>
                </a:solidFill>
                <a:effectLst>
                  <a:glow rad="101600">
                    <a:schemeClr val="tx1">
                      <a:alpha val="40000"/>
                    </a:schemeClr>
                  </a:glow>
                </a:effectLst>
                <a:latin typeface="Lucida Blackletter" pitchFamily="2" charset="0"/>
                <a:ea typeface="+mj-ea"/>
                <a:cs typeface="+mj-cs"/>
              </a:rPr>
              <a:t>Tekel</a:t>
            </a:r>
            <a:endParaRPr kumimoji="0" lang="en-US" sz="7200" strike="noStrike" kern="1200" cap="none" spc="0" normalizeH="0" baseline="0" noProof="0" dirty="0">
              <a:ln>
                <a:noFill/>
              </a:ln>
              <a:solidFill>
                <a:schemeClr val="bg1"/>
              </a:solidFill>
              <a:effectLst>
                <a:glow rad="101600">
                  <a:schemeClr val="tx1">
                    <a:alpha val="40000"/>
                  </a:schemeClr>
                </a:glow>
              </a:effectLst>
              <a:uLnTx/>
              <a:uFillTx/>
              <a:latin typeface="Lucida Blackletter" pitchFamily="2" charset="0"/>
              <a:ea typeface="+mj-ea"/>
              <a:cs typeface="+mj-cs"/>
            </a:endParaRPr>
          </a:p>
        </p:txBody>
      </p:sp>
      <p:sp>
        <p:nvSpPr>
          <p:cNvPr id="2" name="TextBox 1"/>
          <p:cNvSpPr txBox="1"/>
          <p:nvPr/>
        </p:nvSpPr>
        <p:spPr>
          <a:xfrm>
            <a:off x="4457699" y="2971799"/>
            <a:ext cx="4340225" cy="3477875"/>
          </a:xfrm>
          <a:prstGeom prst="rect">
            <a:avLst/>
          </a:prstGeom>
          <a:noFill/>
        </p:spPr>
        <p:txBody>
          <a:bodyPr wrap="square" rtlCol="0">
            <a:spAutoFit/>
          </a:bodyPr>
          <a:lstStyle/>
          <a:p>
            <a:pPr algn="ctr"/>
            <a:r>
              <a:rPr lang="en-US" sz="4400" dirty="0" smtClean="0">
                <a:solidFill>
                  <a:schemeClr val="bg1"/>
                </a:solidFill>
                <a:latin typeface="Lucida Blackletter" pitchFamily="2" charset="0"/>
              </a:rPr>
              <a:t>You have been weighed on the scales and found deficient.</a:t>
            </a:r>
          </a:p>
          <a:p>
            <a:pPr algn="r"/>
            <a:r>
              <a:rPr lang="en-US" sz="4400" dirty="0" smtClean="0">
                <a:solidFill>
                  <a:schemeClr val="bg1"/>
                </a:solidFill>
                <a:latin typeface="Lucida Blackletter" pitchFamily="2" charset="0"/>
              </a:rPr>
              <a:t> (</a:t>
            </a:r>
            <a:r>
              <a:rPr lang="en-US" sz="4400" dirty="0">
                <a:solidFill>
                  <a:schemeClr val="bg1"/>
                </a:solidFill>
                <a:latin typeface="Lucida Blackletter" pitchFamily="2" charset="0"/>
              </a:rPr>
              <a:t>D</a:t>
            </a:r>
            <a:r>
              <a:rPr lang="en-US" sz="4400" dirty="0" smtClean="0">
                <a:solidFill>
                  <a:schemeClr val="bg1"/>
                </a:solidFill>
                <a:latin typeface="Lucida Blackletter" pitchFamily="2" charset="0"/>
              </a:rPr>
              <a:t>aniel 5:26)</a:t>
            </a:r>
            <a:endParaRPr lang="en-US" sz="4400" dirty="0">
              <a:solidFill>
                <a:schemeClr val="bg1"/>
              </a:solidFill>
              <a:latin typeface="Lucida Blackletter" pitchFamily="2" charset="0"/>
            </a:endParaRPr>
          </a:p>
        </p:txBody>
      </p:sp>
    </p:spTree>
    <p:extLst>
      <p:ext uri="{BB962C8B-B14F-4D97-AF65-F5344CB8AC3E}">
        <p14:creationId xmlns:p14="http://schemas.microsoft.com/office/powerpoint/2010/main" val="36544261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4038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Plural of </a:t>
            </a:r>
            <a:r>
              <a:rPr lang="en-US" sz="4800" i="1" dirty="0" err="1" smtClean="0">
                <a:solidFill>
                  <a:schemeClr val="bg1"/>
                </a:solidFill>
                <a:effectLst>
                  <a:glow rad="139700">
                    <a:schemeClr val="tx1">
                      <a:alpha val="40000"/>
                    </a:schemeClr>
                  </a:glow>
                </a:effectLst>
                <a:latin typeface="Haettenschweiler" pitchFamily="34" charset="0"/>
                <a:cs typeface="Narkisim" pitchFamily="34" charset="-79"/>
              </a:rPr>
              <a:t>peres</a:t>
            </a:r>
            <a:r>
              <a:rPr lang="en-US" sz="4800" i="1" dirty="0" smtClean="0">
                <a:solidFill>
                  <a:schemeClr val="bg1"/>
                </a:solidFill>
                <a:effectLst>
                  <a:glow rad="139700">
                    <a:schemeClr val="tx1">
                      <a:alpha val="40000"/>
                    </a:schemeClr>
                  </a:glow>
                </a:effectLst>
                <a:latin typeface="Haettenschweiler" pitchFamily="34" charset="0"/>
                <a:cs typeface="Narkisim" pitchFamily="34" charset="-79"/>
              </a:rPr>
              <a:t>, </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the half-shekel</a:t>
            </a:r>
            <a:endParaRPr lang="en-US" sz="4800" i="1"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Derived from verb, “to divide”</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God will dispose of human governments as He sees fit</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pic>
        <p:nvPicPr>
          <p:cNvPr id="1026" name="Picture 2" descr="http://www.whitestones.org/inapost3/w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52400"/>
            <a:ext cx="4873625" cy="27510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txBox="1">
            <a:spLocks/>
          </p:cNvSpPr>
          <p:nvPr/>
        </p:nvSpPr>
        <p:spPr>
          <a:xfrm>
            <a:off x="4419600" y="381000"/>
            <a:ext cx="4495800" cy="1371600"/>
          </a:xfrm>
          <a:prstGeom prst="rect">
            <a:avLst/>
          </a:prstGeom>
          <a:noFill/>
        </p:spPr>
        <p:txBody>
          <a:bodyPr vert="horz" lIns="91440" tIns="45720" rIns="91440" bIns="45720" rtlCol="0" anchor="ctr">
            <a:noAutofit/>
          </a:bodyPr>
          <a:lstStyle/>
          <a:p>
            <a:pPr lvl="0">
              <a:spcBef>
                <a:spcPct val="0"/>
              </a:spcBef>
              <a:defRPr/>
            </a:pPr>
            <a:r>
              <a:rPr lang="en-US" sz="6000" dirty="0" err="1" smtClean="0">
                <a:solidFill>
                  <a:schemeClr val="bg1"/>
                </a:solidFill>
                <a:effectLst>
                  <a:glow rad="101600">
                    <a:schemeClr val="tx1">
                      <a:alpha val="40000"/>
                    </a:schemeClr>
                  </a:glow>
                </a:effectLst>
                <a:latin typeface="Lucida Blackletter" pitchFamily="2" charset="0"/>
                <a:ea typeface="+mj-ea"/>
                <a:cs typeface="+mj-cs"/>
              </a:rPr>
              <a:t>Upharsin</a:t>
            </a:r>
            <a:endParaRPr kumimoji="0" lang="en-US" sz="7200" strike="noStrike" kern="1200" cap="none" spc="0" normalizeH="0" baseline="0" noProof="0" dirty="0">
              <a:ln>
                <a:noFill/>
              </a:ln>
              <a:solidFill>
                <a:schemeClr val="bg1"/>
              </a:solidFill>
              <a:effectLst>
                <a:glow rad="101600">
                  <a:schemeClr val="tx1">
                    <a:alpha val="40000"/>
                  </a:schemeClr>
                </a:glow>
              </a:effectLst>
              <a:uLnTx/>
              <a:uFillTx/>
              <a:latin typeface="Lucida Blackletter" pitchFamily="2" charset="0"/>
              <a:ea typeface="+mj-ea"/>
              <a:cs typeface="+mj-cs"/>
            </a:endParaRPr>
          </a:p>
        </p:txBody>
      </p:sp>
      <p:sp>
        <p:nvSpPr>
          <p:cNvPr id="2" name="TextBox 1"/>
          <p:cNvSpPr txBox="1"/>
          <p:nvPr/>
        </p:nvSpPr>
        <p:spPr>
          <a:xfrm>
            <a:off x="3886200" y="2971799"/>
            <a:ext cx="5257800" cy="3477875"/>
          </a:xfrm>
          <a:prstGeom prst="rect">
            <a:avLst/>
          </a:prstGeom>
          <a:noFill/>
        </p:spPr>
        <p:txBody>
          <a:bodyPr wrap="square" rtlCol="0">
            <a:spAutoFit/>
          </a:bodyPr>
          <a:lstStyle/>
          <a:p>
            <a:pPr algn="ctr"/>
            <a:r>
              <a:rPr lang="en-US" sz="4400" dirty="0" smtClean="0">
                <a:solidFill>
                  <a:schemeClr val="bg1"/>
                </a:solidFill>
                <a:latin typeface="Lucida Blackletter" pitchFamily="2" charset="0"/>
              </a:rPr>
              <a:t>Your kingdom has been divided and given over to the Medes and Persians.</a:t>
            </a:r>
          </a:p>
          <a:p>
            <a:pPr algn="r"/>
            <a:r>
              <a:rPr lang="en-US" sz="4400" dirty="0" smtClean="0">
                <a:solidFill>
                  <a:schemeClr val="bg1"/>
                </a:solidFill>
                <a:latin typeface="Lucida Blackletter" pitchFamily="2" charset="0"/>
              </a:rPr>
              <a:t> (</a:t>
            </a:r>
            <a:r>
              <a:rPr lang="en-US" sz="4400" dirty="0">
                <a:solidFill>
                  <a:schemeClr val="bg1"/>
                </a:solidFill>
                <a:latin typeface="Lucida Blackletter" pitchFamily="2" charset="0"/>
              </a:rPr>
              <a:t>D</a:t>
            </a:r>
            <a:r>
              <a:rPr lang="en-US" sz="4400" dirty="0" smtClean="0">
                <a:solidFill>
                  <a:schemeClr val="bg1"/>
                </a:solidFill>
                <a:latin typeface="Lucida Blackletter" pitchFamily="2" charset="0"/>
              </a:rPr>
              <a:t>aniel 5:26)</a:t>
            </a:r>
            <a:endParaRPr lang="en-US" sz="4400" dirty="0">
              <a:solidFill>
                <a:schemeClr val="bg1"/>
              </a:solidFill>
              <a:latin typeface="Lucida Blackletter" pitchFamily="2" charset="0"/>
            </a:endParaRPr>
          </a:p>
        </p:txBody>
      </p:sp>
    </p:spTree>
    <p:extLst>
      <p:ext uri="{BB962C8B-B14F-4D97-AF65-F5344CB8AC3E}">
        <p14:creationId xmlns:p14="http://schemas.microsoft.com/office/powerpoint/2010/main" val="5798563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The power God provides is used</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 …</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To crush others (Daniel 5:18-19)</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To vaunt themselves (Daniel 5:20)</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To flaunt their immorality (Daniel 5:23)</a:t>
            </a: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Such behavior denies accountability toward a far greater power (2 Corinthians 5:10)</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Such ones will be “weighed on the scales and found deficient” (Daniel 5:27)</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Power should be used …</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To honor God</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“The kings of the earth take their stand and the rulers take counsel together against the Lord and against His Anointed, saying, ‘Let us tear their fetters apart and cast away their cords from us!’ … Now therefore, O kings, show discernment; take warning, O judges of the earth.  Worship the Lord with reverence and rejoice with trembling.”</a:t>
            </a:r>
            <a:r>
              <a:rPr lang="en-US" sz="3600" dirty="0" smtClean="0">
                <a:solidFill>
                  <a:schemeClr val="bg1"/>
                </a:solidFill>
                <a:effectLst>
                  <a:glow rad="139700">
                    <a:schemeClr val="tx1">
                      <a:alpha val="40000"/>
                    </a:schemeClr>
                  </a:glow>
                </a:effectLst>
                <a:latin typeface="Arial Narrow" pitchFamily="34" charset="0"/>
                <a:cs typeface="Narkisim" pitchFamily="34" charset="-79"/>
              </a:rPr>
              <a:t> (Psalm 2:2-3, 10-11)</a:t>
            </a:r>
            <a:endParaRPr lang="en-US" sz="3600" dirty="0" smtClean="0">
              <a:solidFill>
                <a:schemeClr val="bg1"/>
              </a:solidFill>
              <a:effectLst>
                <a:glow rad="139700">
                  <a:schemeClr val="tx1">
                    <a:alpha val="40000"/>
                  </a:schemeClr>
                </a:glow>
              </a:effectLst>
              <a:latin typeface="Arial Narrow" pitchFamily="34" charset="0"/>
              <a:cs typeface="Narkisim" pitchFamily="34" charset="-79"/>
            </a:endParaRPr>
          </a:p>
        </p:txBody>
      </p:sp>
    </p:spTree>
    <p:extLst>
      <p:ext uri="{BB962C8B-B14F-4D97-AF65-F5344CB8AC3E}">
        <p14:creationId xmlns:p14="http://schemas.microsoft.com/office/powerpoint/2010/main" val="29374735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Power should be used …</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To protect the vulnerable </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“Give the king Your judgments, O God, and Your righteousness to the king’s son.  May he judge your people with righteousness and Your afflicted with justice.  Let th</a:t>
            </a:r>
            <a:r>
              <a:rPr lang="en-US" sz="3600" i="1" dirty="0" smtClean="0">
                <a:solidFill>
                  <a:schemeClr val="bg1"/>
                </a:solidFill>
                <a:effectLst>
                  <a:glow rad="139700">
                    <a:schemeClr val="tx1">
                      <a:alpha val="40000"/>
                    </a:schemeClr>
                  </a:glow>
                </a:effectLst>
                <a:latin typeface="Arial Narrow" pitchFamily="34" charset="0"/>
                <a:cs typeface="Narkisim" pitchFamily="34" charset="-79"/>
              </a:rPr>
              <a:t>e </a:t>
            </a:r>
            <a:r>
              <a:rPr lang="en-US" sz="3600" i="1" dirty="0" smtClean="0">
                <a:solidFill>
                  <a:schemeClr val="bg1"/>
                </a:solidFill>
                <a:effectLst>
                  <a:glow rad="139700">
                    <a:schemeClr val="tx1">
                      <a:alpha val="40000"/>
                    </a:schemeClr>
                  </a:glow>
                </a:effectLst>
                <a:latin typeface="Arial Narrow" pitchFamily="34" charset="0"/>
                <a:cs typeface="Narkisim" pitchFamily="34" charset="-79"/>
              </a:rPr>
              <a:t>mountains bring peace to the people, and the hills, in righteousness.  May he vindicate the afflicted of the people, save the children of the needy and crush the oppressor.”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(Psalm 72:1-4)</a:t>
            </a:r>
            <a:endParaRPr lang="en-US" sz="3600" dirty="0" smtClean="0">
              <a:solidFill>
                <a:schemeClr val="bg1"/>
              </a:solidFill>
              <a:effectLst>
                <a:glow rad="139700">
                  <a:schemeClr val="tx1">
                    <a:alpha val="40000"/>
                  </a:schemeClr>
                </a:glow>
              </a:effectLst>
              <a:latin typeface="Arial Narrow" pitchFamily="34" charset="0"/>
              <a:cs typeface="Narkisim" pitchFamily="34" charset="-79"/>
            </a:endParaRPr>
          </a:p>
        </p:txBody>
      </p:sp>
    </p:spTree>
    <p:extLst>
      <p:ext uri="{BB962C8B-B14F-4D97-AF65-F5344CB8AC3E}">
        <p14:creationId xmlns:p14="http://schemas.microsoft.com/office/powerpoint/2010/main" val="291569892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Power should be used …</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To fight evil </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“For rulers are not a cause of fear for good behavior, but for evil.  … But if you do what is evil, be afraid; for it does not bear the sword for nothing; for it is a minister of God, an avenger who brings wrath on the one who practices evil.”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(Romans 13:3-4)</a:t>
            </a:r>
            <a:endParaRPr lang="en-US" sz="3600" dirty="0" smtClean="0">
              <a:solidFill>
                <a:schemeClr val="bg1"/>
              </a:solidFill>
              <a:effectLst>
                <a:glow rad="139700">
                  <a:schemeClr val="tx1">
                    <a:alpha val="40000"/>
                  </a:schemeClr>
                </a:glow>
              </a:effectLst>
              <a:latin typeface="Arial Narrow"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“The lowliest of men” can and do accomplish the greatest of tasks (Daniel 4:16-17)</a:t>
            </a:r>
          </a:p>
        </p:txBody>
      </p:sp>
    </p:spTree>
    <p:extLst>
      <p:ext uri="{BB962C8B-B14F-4D97-AF65-F5344CB8AC3E}">
        <p14:creationId xmlns:p14="http://schemas.microsoft.com/office/powerpoint/2010/main" val="9507049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How does America</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 stack up?</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Do we honor God when we refuse to have Him glorified in the public square?</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Do we protect the vulnerable when we abort a million babies a year?</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Do we fight evil when we legalize and mainstream all sorts of </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wicked behavior?</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a:solidFill>
                  <a:schemeClr val="bg1"/>
                </a:solidFill>
                <a:effectLst>
                  <a:glow rad="139700">
                    <a:schemeClr val="tx1">
                      <a:alpha val="40000"/>
                    </a:schemeClr>
                  </a:glow>
                </a:effectLst>
                <a:latin typeface="Haettenschweiler" pitchFamily="34" charset="0"/>
                <a:cs typeface="Narkisim" pitchFamily="34" charset="-79"/>
              </a:rPr>
              <a:t>T</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he “lowliest” among us has a part to play</a:t>
            </a:r>
          </a:p>
        </p:txBody>
      </p:sp>
    </p:spTree>
    <p:extLst>
      <p:ext uri="{BB962C8B-B14F-4D97-AF65-F5344CB8AC3E}">
        <p14:creationId xmlns:p14="http://schemas.microsoft.com/office/powerpoint/2010/main" val="31529986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8000" r="-38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How do WE stack up?</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Do we honor God?</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“I will give thanks to You, O Lord my God, with all my heart, and will glorify Your name forever.”</a:t>
            </a:r>
            <a:r>
              <a:rPr lang="en-US" sz="3600" i="1" dirty="0" smtClean="0">
                <a:solidFill>
                  <a:schemeClr val="bg1"/>
                </a:solidFill>
                <a:effectLst>
                  <a:glow rad="139700">
                    <a:schemeClr val="tx1">
                      <a:alpha val="40000"/>
                    </a:schemeClr>
                  </a:glow>
                </a:effectLst>
                <a:latin typeface="Arial Narrow" pitchFamily="34" charset="0"/>
                <a:cs typeface="Narkisim" pitchFamily="34" charset="-79"/>
              </a:rPr>
              <a:t>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(Psalm 86:12)</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“’A son honors his father, and a servant his master.  Then if I am a father, where is My honor?  And if I am a master, where is My respect?’ says the Lord of hosts to you, O priests …”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(Malachi 1:6)</a:t>
            </a:r>
            <a:endParaRPr lang="en-US" sz="3600" i="1" dirty="0" smtClean="0">
              <a:solidFill>
                <a:schemeClr val="bg1"/>
              </a:solidFill>
              <a:effectLst>
                <a:glow rad="139700">
                  <a:schemeClr val="tx1">
                    <a:alpha val="40000"/>
                  </a:schemeClr>
                </a:glow>
              </a:effectLst>
              <a:latin typeface="Arial Narrow" pitchFamily="34" charset="0"/>
              <a:cs typeface="Narkisim" pitchFamily="34" charset="-79"/>
            </a:endParaRPr>
          </a:p>
        </p:txBody>
      </p:sp>
    </p:spTree>
    <p:extLst>
      <p:ext uri="{BB962C8B-B14F-4D97-AF65-F5344CB8AC3E}">
        <p14:creationId xmlns:p14="http://schemas.microsoft.com/office/powerpoint/2010/main" val="39853362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8000" r="-38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How do WE stack up?</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Do we protect the vulnerable?</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“Those who are sickly you have not strengthened, the diseased you have not healed, the broken you have not bound up, the scattered you have not brought back, nor have you sought for the lost; but with force and with severity you have dominated them.”</a:t>
            </a:r>
            <a:r>
              <a:rPr lang="en-US" sz="3600" i="1" dirty="0" smtClean="0">
                <a:solidFill>
                  <a:schemeClr val="bg1"/>
                </a:solidFill>
                <a:effectLst>
                  <a:glow rad="139700">
                    <a:schemeClr val="tx1">
                      <a:alpha val="40000"/>
                    </a:schemeClr>
                  </a:glow>
                </a:effectLst>
                <a:latin typeface="Arial Narrow" pitchFamily="34" charset="0"/>
                <a:cs typeface="Narkisim" pitchFamily="34" charset="-79"/>
              </a:rPr>
              <a:t>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(Ezekiel 34:4)</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22324834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8000" r="-38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How do WE stack up?</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Do we fight evil?</a:t>
            </a: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“We are destroying speculations and every lofty thing raised up against the knowledge of God, and we are taking every thought captive to the obedience of Christ”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(2 Corinthians 10:5)</a:t>
            </a:r>
            <a:endParaRPr lang="en-US" sz="3600" i="1" dirty="0" smtClean="0">
              <a:solidFill>
                <a:schemeClr val="bg1"/>
              </a:solidFill>
              <a:effectLst>
                <a:glow rad="139700">
                  <a:schemeClr val="tx1">
                    <a:alpha val="40000"/>
                  </a:schemeClr>
                </a:glow>
              </a:effectLst>
              <a:latin typeface="Arial Narrow" pitchFamily="34" charset="0"/>
              <a:cs typeface="Narkisim" pitchFamily="34" charset="-79"/>
            </a:endParaRPr>
          </a:p>
          <a:p>
            <a:pPr lvl="1"/>
            <a:r>
              <a:rPr lang="en-US" sz="3600" i="1" dirty="0" smtClean="0">
                <a:solidFill>
                  <a:schemeClr val="bg1"/>
                </a:solidFill>
                <a:effectLst>
                  <a:glow rad="139700">
                    <a:schemeClr val="tx1">
                      <a:alpha val="40000"/>
                    </a:schemeClr>
                  </a:glow>
                </a:effectLst>
                <a:latin typeface="Arial Narrow" pitchFamily="34" charset="0"/>
                <a:cs typeface="Narkisim" pitchFamily="34" charset="-79"/>
              </a:rPr>
              <a:t>“Finally, be strong in the Lord and in the strength of His might.  Put on the full armor of God, so that you will be able to stand firm against the schemes of the devil.”</a:t>
            </a:r>
            <a:r>
              <a:rPr lang="en-US" sz="3600" i="1" dirty="0" smtClean="0">
                <a:solidFill>
                  <a:schemeClr val="bg1"/>
                </a:solidFill>
                <a:effectLst>
                  <a:glow rad="139700">
                    <a:schemeClr val="tx1">
                      <a:alpha val="40000"/>
                    </a:schemeClr>
                  </a:glow>
                </a:effectLst>
                <a:latin typeface="Arial Narrow" pitchFamily="34" charset="0"/>
                <a:cs typeface="Narkisim" pitchFamily="34" charset="-79"/>
              </a:rPr>
              <a:t> 	</a:t>
            </a:r>
            <a:r>
              <a:rPr lang="en-US" sz="3600" dirty="0" smtClean="0">
                <a:solidFill>
                  <a:schemeClr val="bg1"/>
                </a:solidFill>
                <a:effectLst>
                  <a:glow rad="139700">
                    <a:schemeClr val="tx1">
                      <a:alpha val="40000"/>
                    </a:schemeClr>
                  </a:glow>
                </a:effectLst>
                <a:latin typeface="Arial Narrow" pitchFamily="34" charset="0"/>
                <a:cs typeface="Narkisim" pitchFamily="34" charset="-79"/>
              </a:rPr>
              <a:t>(Ephesians 6:10-11)</a:t>
            </a:r>
            <a:endParaRPr lang="en-US" sz="44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83797808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0"/>
            <a:ext cx="8915400" cy="914400"/>
          </a:xfrm>
          <a:prstGeom prst="rect">
            <a:avLst/>
          </a:prstGeom>
          <a:noFill/>
        </p:spPr>
        <p:txBody>
          <a:bodyPr vert="horz" lIns="91440" tIns="45720" rIns="91440" bIns="45720" rtlCol="0" anchor="ctr">
            <a:noAutofit/>
          </a:bodyPr>
          <a:lstStyle/>
          <a:p>
            <a:pPr lvl="0" algn="r">
              <a:spcBef>
                <a:spcPct val="0"/>
              </a:spcBef>
              <a:defRPr/>
            </a:pPr>
            <a:r>
              <a:rPr kumimoji="0" lang="en-US" sz="6000" u="sng" strike="noStrike" kern="1200" cap="none" spc="0" normalizeH="0" baseline="0" dirty="0" smtClean="0">
                <a:ln>
                  <a:noFill/>
                </a:ln>
                <a:solidFill>
                  <a:schemeClr val="bg1"/>
                </a:solidFill>
                <a:effectLst>
                  <a:glow rad="101600">
                    <a:schemeClr val="tx1">
                      <a:alpha val="40000"/>
                    </a:schemeClr>
                  </a:glow>
                </a:effectLst>
                <a:uLnTx/>
                <a:uFillTx/>
                <a:latin typeface="Haettenschweiler" pitchFamily="34" charset="0"/>
                <a:ea typeface="+mj-ea"/>
                <a:cs typeface="+mj-cs"/>
              </a:rPr>
              <a:t>To those who</a:t>
            </a:r>
            <a:r>
              <a:rPr kumimoji="0" lang="en-US" sz="6000"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 rebel: </a:t>
            </a:r>
            <a:r>
              <a:rPr kumimoji="0" lang="en-US" sz="6000" i="1" u="sng" strike="noStrike" kern="1200" cap="none" spc="0" normalizeH="0" dirty="0" smtClean="0">
                <a:ln>
                  <a:noFill/>
                </a:ln>
                <a:solidFill>
                  <a:schemeClr val="bg1"/>
                </a:solidFill>
                <a:effectLst>
                  <a:glow rad="101600">
                    <a:schemeClr val="tx1">
                      <a:alpha val="40000"/>
                    </a:schemeClr>
                  </a:glow>
                </a:effectLst>
                <a:uLnTx/>
                <a:uFillTx/>
                <a:latin typeface="Haettenschweiler" pitchFamily="34" charset="0"/>
                <a:ea typeface="+mj-ea"/>
                <a:cs typeface="+mj-cs"/>
              </a:rPr>
              <a:t>Do Not …</a:t>
            </a:r>
            <a:endParaRPr kumimoji="0" lang="en-US" sz="7200" u="sng" strike="noStrike" kern="1200" cap="none" spc="0" normalizeH="0" baseline="0" noProof="0" dirty="0">
              <a:ln>
                <a:noFill/>
              </a:ln>
              <a:solidFill>
                <a:schemeClr val="bg1"/>
              </a:solidFill>
              <a:effectLst>
                <a:glow rad="101600">
                  <a:schemeClr val="tx1">
                    <a:alpha val="40000"/>
                  </a:schemeClr>
                </a:glow>
              </a:effectLst>
              <a:uLnTx/>
              <a:uFillTx/>
              <a:latin typeface="Haettenschweiler" pitchFamily="34" charset="0"/>
              <a:ea typeface="+mj-ea"/>
              <a:cs typeface="+mj-cs"/>
            </a:endParaRPr>
          </a:p>
        </p:txBody>
      </p:sp>
      <p:sp>
        <p:nvSpPr>
          <p:cNvPr id="3" name="Content Placeholder 2"/>
          <p:cNvSpPr>
            <a:spLocks noGrp="1"/>
          </p:cNvSpPr>
          <p:nvPr>
            <p:ph idx="1"/>
          </p:nvPr>
        </p:nvSpPr>
        <p:spPr>
          <a:xfrm>
            <a:off x="152400" y="990600"/>
            <a:ext cx="8991600" cy="5867400"/>
          </a:xfrm>
          <a:effectLst>
            <a:glow rad="101600">
              <a:schemeClr val="accent5">
                <a:satMod val="175000"/>
                <a:alpha val="40000"/>
              </a:schemeClr>
            </a:glow>
          </a:effectLst>
        </p:spPr>
        <p:txBody>
          <a:bodyPr>
            <a:noAutofit/>
          </a:bodyPr>
          <a:lstStyle/>
          <a:p>
            <a:r>
              <a:rPr lang="en-US" sz="4800" dirty="0">
                <a:solidFill>
                  <a:schemeClr val="bg1"/>
                </a:solidFill>
                <a:effectLst>
                  <a:glow rad="139700">
                    <a:schemeClr val="tx1">
                      <a:alpha val="40000"/>
                    </a:schemeClr>
                  </a:glow>
                </a:effectLst>
                <a:latin typeface="Haettenschweiler" pitchFamily="34" charset="0"/>
                <a:cs typeface="Narkisim" pitchFamily="34" charset="-79"/>
              </a:rPr>
              <a:t>F</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orget the One who gave you what you have (Jeremiah 18:5-11)</a:t>
            </a:r>
          </a:p>
          <a:p>
            <a:r>
              <a:rPr lang="en-US" sz="4800" dirty="0">
                <a:solidFill>
                  <a:schemeClr val="bg1"/>
                </a:solidFill>
                <a:effectLst>
                  <a:glow rad="139700">
                    <a:schemeClr val="tx1">
                      <a:alpha val="40000"/>
                    </a:schemeClr>
                  </a:glow>
                </a:effectLst>
                <a:latin typeface="Haettenschweiler" pitchFamily="34" charset="0"/>
                <a:cs typeface="Narkisim" pitchFamily="34" charset="-79"/>
              </a:rPr>
              <a:t>M</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istake comfort for safety (Amos 6:1-2)</a:t>
            </a:r>
          </a:p>
          <a:p>
            <a:r>
              <a:rPr lang="en-US" sz="4800" dirty="0">
                <a:solidFill>
                  <a:schemeClr val="bg1"/>
                </a:solidFill>
                <a:effectLst>
                  <a:glow rad="139700">
                    <a:schemeClr val="tx1">
                      <a:alpha val="40000"/>
                    </a:schemeClr>
                  </a:glow>
                </a:effectLst>
                <a:latin typeface="Haettenschweiler" pitchFamily="34" charset="0"/>
                <a:cs typeface="Narkisim" pitchFamily="34" charset="-79"/>
              </a:rPr>
              <a:t>A</a:t>
            </a:r>
            <a:r>
              <a:rPr lang="en-US" sz="4800" dirty="0" smtClean="0">
                <a:solidFill>
                  <a:schemeClr val="bg1"/>
                </a:solidFill>
                <a:effectLst>
                  <a:glow rad="139700">
                    <a:schemeClr val="tx1">
                      <a:alpha val="40000"/>
                    </a:schemeClr>
                  </a:glow>
                </a:effectLst>
                <a:latin typeface="Haettenschweiler" pitchFamily="34" charset="0"/>
                <a:cs typeface="Narkisim" pitchFamily="34" charset="-79"/>
              </a:rPr>
              <a:t>ssume “better than them” is good enough (Habakkuk 1:5-7)</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a:p>
            <a:r>
              <a:rPr lang="en-US" sz="4800" dirty="0" smtClean="0">
                <a:solidFill>
                  <a:schemeClr val="bg1"/>
                </a:solidFill>
                <a:effectLst>
                  <a:glow rad="139700">
                    <a:schemeClr val="tx1">
                      <a:alpha val="40000"/>
                    </a:schemeClr>
                  </a:glow>
                </a:effectLst>
                <a:latin typeface="Haettenschweiler" pitchFamily="34" charset="0"/>
                <a:cs typeface="Narkisim" pitchFamily="34" charset="-79"/>
              </a:rPr>
              <a:t>Wait for worst-case scenarios to repent (Micah 3:1-4)</a:t>
            </a:r>
            <a:endParaRPr lang="en-US" sz="4800" dirty="0" smtClean="0">
              <a:solidFill>
                <a:schemeClr val="bg1"/>
              </a:solidFill>
              <a:effectLst>
                <a:glow rad="139700">
                  <a:schemeClr val="tx1">
                    <a:alpha val="40000"/>
                  </a:schemeClr>
                </a:glow>
              </a:effectLst>
              <a:latin typeface="Haettenschweiler" pitchFamily="34" charset="0"/>
              <a:cs typeface="Narkisim" pitchFamily="34" charset="-79"/>
            </a:endParaRPr>
          </a:p>
        </p:txBody>
      </p:sp>
    </p:spTree>
    <p:extLst>
      <p:ext uri="{BB962C8B-B14F-4D97-AF65-F5344CB8AC3E}">
        <p14:creationId xmlns:p14="http://schemas.microsoft.com/office/powerpoint/2010/main" val="26309411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149959</TotalTime>
  <Words>846</Words>
  <Application>Microsoft Office PowerPoint</Application>
  <PresentationFormat>On-screen Show (4:3)</PresentationFormat>
  <Paragraphs>98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these bones live?”</dc:title>
  <dc:creator>Owner</dc:creator>
  <cp:lastModifiedBy>Hal</cp:lastModifiedBy>
  <cp:revision>357</cp:revision>
  <dcterms:created xsi:type="dcterms:W3CDTF">2009-04-29T19:08:37Z</dcterms:created>
  <dcterms:modified xsi:type="dcterms:W3CDTF">2013-01-25T03:21:43Z</dcterms:modified>
</cp:coreProperties>
</file>